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119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5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36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37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38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39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4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595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104859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59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9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70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70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70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0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1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92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9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69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9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5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7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708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70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71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1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71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71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71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71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1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8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719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720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72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722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723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724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25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88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689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9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6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72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2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9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730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731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73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73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3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6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9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048698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69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70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0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lang="zh-CN" altLang="en-US" smtClean="0"/>
              <a:t>2022/2/12</a:t>
            </a:fld>
            <a:endParaRPr lang="zh-CN" alt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048600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/>
          </a:p>
        </p:txBody>
      </p:sp>
      <p:pic>
        <p:nvPicPr>
          <p:cNvPr id="2097156" name="Picture 2097155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30000" y="0"/>
            <a:ext cx="8204870" cy="1810865"/>
          </a:xfrm>
          <a:prstGeom prst="rect">
            <a:avLst/>
          </a:prstGeom>
        </p:spPr>
      </p:pic>
      <p:pic>
        <p:nvPicPr>
          <p:cNvPr id="2097157" name="Picture 2097156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-70803" y="1810864"/>
            <a:ext cx="9348277" cy="50099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itle 10486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18" name="Content Placeholder 10486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3" name="Picture 209716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70133" y="0"/>
            <a:ext cx="840373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itle 10486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20" name="Content Placeholder 10486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4" name="Picture 209716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57187" y="0"/>
            <a:ext cx="8786812" cy="624953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itle 1048620"/>
          <p:cNvSpPr>
            <a:spLocks noGrp="1"/>
          </p:cNvSpPr>
          <p:nvPr>
            <p:ph type="title"/>
          </p:nvPr>
        </p:nvSpPr>
        <p:spPr>
          <a:xfrm>
            <a:off x="628650" y="-251381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Why use Linux?</a:t>
            </a:r>
          </a:p>
        </p:txBody>
      </p:sp>
      <p:sp>
        <p:nvSpPr>
          <p:cNvPr id="1048622" name="Content Placeholder 1048621"/>
          <p:cNvSpPr>
            <a:spLocks noGrp="1"/>
          </p:cNvSpPr>
          <p:nvPr>
            <p:ph idx="1"/>
          </p:nvPr>
        </p:nvSpPr>
        <p:spPr>
          <a:xfrm>
            <a:off x="200024" y="865172"/>
            <a:ext cx="8760815" cy="5960744"/>
          </a:xfrm>
        </p:spPr>
        <p:txBody>
          <a:bodyPr/>
          <a:lstStyle/>
          <a:p>
            <a:r>
              <a:rPr lang="en-US"/>
              <a:t>Linux may be a perfect operating system if you want to get rid of viruses, malware, slowdowns, crashes, costly repairs, and many more.</a:t>
            </a:r>
          </a:p>
          <a:p>
            <a:endParaRPr lang="en-US"/>
          </a:p>
          <a:p>
            <a:r>
              <a:rPr lang="en-US"/>
              <a:t> Further, it provides various advantages over other operating systems, and we don't have to pay for it.</a:t>
            </a:r>
          </a:p>
          <a:p>
            <a:endParaRPr lang="en-US"/>
          </a:p>
          <a:p>
            <a:r>
              <a:rPr lang="en-US"/>
              <a:t> Favorable choice of Developers</a:t>
            </a:r>
          </a:p>
          <a:p>
            <a:endParaRPr lang="en-US"/>
          </a:p>
          <a:p>
            <a:r>
              <a:rPr lang="en-US"/>
              <a:t>A flexible operating system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itle 10486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24" name="Content Placeholder 104862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5" name="Picture 209716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45651" cy="685295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Title 10486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26" name="Content Placeholder 104862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6" name="Picture 2097165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227455" cy="687599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itle 10486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28" name="Content Placeholder 104862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7" name="Picture 209716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7" y="0"/>
            <a:ext cx="8536760" cy="682699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04862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30" name="Content Placeholder 104862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8" name="Picture 2097167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-194829" y="0"/>
            <a:ext cx="9280380" cy="684971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Title 10486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32" name="Content Placeholder 104863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9" name="Picture 2097168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196960" y="0"/>
            <a:ext cx="688900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04863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34" name="Content Placeholder 104863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70" name="Picture 2097169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247908" cy="691784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0486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36" name="Content Placeholder 104863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71" name="Picture 2097170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252731" cy="690795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04860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02" name="Content Placeholder 104860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8" name="Picture 2097157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-168852" y="0"/>
            <a:ext cx="9358311" cy="687891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7" name="Title 10486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38" name="Content Placeholder 104863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72" name="Picture 209717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88136" cy="6826997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9" name="Title 104863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40" name="Content Placeholder 104863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73" name="Picture 209717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36821" y="54438"/>
            <a:ext cx="8633701" cy="6749122"/>
          </a:xfrm>
          <a:prstGeom prst="rect">
            <a:avLst/>
          </a:prstGeom>
        </p:spPr>
      </p:pic>
      <p:pic>
        <p:nvPicPr>
          <p:cNvPr id="2097174" name="Picture 209717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752073" y="6311899"/>
            <a:ext cx="3575661" cy="77199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04864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42" name="Content Placeholder 104864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75" name="Picture 209717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52771" cy="6847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Title 104864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44" name="Content Placeholder 104864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76" name="Picture 2097175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382145" cy="719689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Title 104864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46" name="Content Placeholder 104864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77" name="Picture 209717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3279" y="0"/>
            <a:ext cx="8637443" cy="673614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Title 104864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48" name="Content Placeholder 104864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78" name="Picture 2097177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14342" y="0"/>
            <a:ext cx="653690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04864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50" name="Content Placeholder 104864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79" name="Picture 2097178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-201199" y="0"/>
            <a:ext cx="9226052" cy="682888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Title 104865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52" name="Content Placeholder 104865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80" name="Picture 2097179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0"/>
            <a:ext cx="8936181" cy="688199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Title 104865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54" name="Content Placeholder 104865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81" name="Picture 2097180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95835" y="0"/>
            <a:ext cx="7552328" cy="671535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itle 104865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56" name="Content Placeholder 104865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82" name="Picture 209718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77318" y="0"/>
            <a:ext cx="819585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Title 104860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04" name="Content Placeholder 104860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9" name="Picture 2097158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053079" cy="6827812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Title 104865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58" name="Content Placeholder 104865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83" name="Picture 209718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23446" y="0"/>
            <a:ext cx="718190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Title 104865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60" name="Content Placeholder 104865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84" name="Picture 209718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94401" y="-399991"/>
            <a:ext cx="8715374" cy="6658269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Title 104866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62" name="Content Placeholder 104866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85" name="Picture 209718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785801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3" name="Content Placeholder 1048662"/>
          <p:cNvSpPr>
            <a:spLocks noGrp="1"/>
          </p:cNvSpPr>
          <p:nvPr>
            <p:ph idx="1"/>
          </p:nvPr>
        </p:nvSpPr>
        <p:spPr>
          <a:xfrm>
            <a:off x="174047" y="378930"/>
            <a:ext cx="8827480" cy="6052375"/>
          </a:xfrm>
        </p:spPr>
        <p:txBody>
          <a:bodyPr>
            <a:normAutofit/>
          </a:bodyPr>
          <a:lstStyle/>
          <a:p>
            <a:r>
              <a:rPr lang="en-US"/>
              <a:t>A shell script is a computer program designed to be run by the Unix/Linux shell which could be one of the following:</a:t>
            </a:r>
          </a:p>
          <a:p>
            <a:endParaRPr lang="en-US"/>
          </a:p>
          <a:p>
            <a:r>
              <a:rPr lang="en-US"/>
              <a:t>The Bourne Shell</a:t>
            </a:r>
          </a:p>
          <a:p>
            <a:r>
              <a:rPr lang="en-US"/>
              <a:t>The C Shell</a:t>
            </a:r>
          </a:p>
          <a:p>
            <a:r>
              <a:rPr lang="en-US"/>
              <a:t>The Korn Shell</a:t>
            </a:r>
          </a:p>
          <a:p>
            <a:r>
              <a:rPr lang="en-US"/>
              <a:t>The GNU Bourne-Again Shell</a:t>
            </a:r>
          </a:p>
          <a:p>
            <a:endParaRPr lang="en-US"/>
          </a:p>
          <a:p>
            <a:r>
              <a:rPr lang="en-US"/>
              <a:t>A shell is a command-line interpreter and typical operations performed by shell scripts include file manipulation, program execution, and printing text.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4" name="Content Placeholder 1048663"/>
          <p:cNvSpPr>
            <a:spLocks noGrp="1"/>
          </p:cNvSpPr>
          <p:nvPr>
            <p:ph idx="1"/>
          </p:nvPr>
        </p:nvSpPr>
        <p:spPr>
          <a:xfrm>
            <a:off x="355887" y="449841"/>
            <a:ext cx="8529638" cy="6015777"/>
          </a:xfrm>
        </p:spPr>
        <p:txBody>
          <a:bodyPr/>
          <a:lstStyle/>
          <a:p>
            <a:r>
              <a:rPr lang="en-US"/>
              <a:t>The shell is, after all, a real programming language, complete with variables, control structures, and so forth. </a:t>
            </a:r>
          </a:p>
          <a:p>
            <a:endParaRPr lang="en-US"/>
          </a:p>
          <a:p>
            <a:r>
              <a:rPr lang="en-US"/>
              <a:t>No matter how complicated a script gets, it is still just a list of commands executed sequentially.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Subtitle 1048664"/>
          <p:cNvSpPr>
            <a:spLocks noGrp="1"/>
          </p:cNvSpPr>
          <p:nvPr>
            <p:ph type="subTitle" idx="1"/>
          </p:nvPr>
        </p:nvSpPr>
        <p:spPr>
          <a:xfrm>
            <a:off x="361516" y="323290"/>
            <a:ext cx="8420968" cy="6211419"/>
          </a:xfrm>
        </p:spPr>
        <p:txBody>
          <a:bodyPr/>
          <a:lstStyle/>
          <a:p>
            <a:pPr algn="l"/>
            <a:r>
              <a:rPr lang="en-US" dirty="0"/>
              <a:t># Script follows here:</a:t>
            </a:r>
          </a:p>
          <a:p>
            <a:pPr algn="l"/>
            <a:r>
              <a:rPr lang="en-US" dirty="0"/>
              <a:t>echo "What is your name?"</a:t>
            </a:r>
          </a:p>
          <a:p>
            <a:pPr algn="l"/>
            <a:r>
              <a:rPr lang="en-US" dirty="0"/>
              <a:t>read PERSON</a:t>
            </a:r>
          </a:p>
          <a:p>
            <a:pPr algn="l"/>
            <a:r>
              <a:rPr lang="en-US" dirty="0"/>
              <a:t>echo "Hello, $PERSON"</a:t>
            </a:r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sample run of the script −</a:t>
            </a:r>
          </a:p>
          <a:p>
            <a:pPr algn="l"/>
            <a:r>
              <a:rPr lang="en-US" dirty="0"/>
              <a:t>$./test.sh</a:t>
            </a:r>
          </a:p>
          <a:p>
            <a:pPr algn="l"/>
            <a:r>
              <a:rPr lang="en-US" dirty="0"/>
              <a:t>What is your name?</a:t>
            </a:r>
          </a:p>
          <a:p>
            <a:pPr algn="l"/>
            <a:r>
              <a:rPr lang="en-US" dirty="0"/>
              <a:t>Zara Ali</a:t>
            </a:r>
          </a:p>
          <a:p>
            <a:pPr algn="l"/>
            <a:r>
              <a:rPr lang="en-US" dirty="0"/>
              <a:t>Hello, Zara Ali</a:t>
            </a:r>
          </a:p>
          <a:p>
            <a:pPr algn="l"/>
            <a:r>
              <a:rPr lang="en-US" dirty="0"/>
              <a:t>$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Title 1048665"/>
          <p:cNvSpPr>
            <a:spLocks noGrp="1"/>
          </p:cNvSpPr>
          <p:nvPr>
            <p:ph type="title"/>
          </p:nvPr>
        </p:nvSpPr>
        <p:spPr>
          <a:xfrm>
            <a:off x="628649" y="-283580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What is Shells?</a:t>
            </a:r>
          </a:p>
        </p:txBody>
      </p:sp>
      <p:sp>
        <p:nvSpPr>
          <p:cNvPr id="1048667" name="Content Placeholder 1048666"/>
          <p:cNvSpPr>
            <a:spLocks noGrp="1"/>
          </p:cNvSpPr>
          <p:nvPr>
            <p:ph idx="1"/>
          </p:nvPr>
        </p:nvSpPr>
        <p:spPr>
          <a:xfrm>
            <a:off x="232495" y="735381"/>
            <a:ext cx="8841365" cy="6012660"/>
          </a:xfrm>
        </p:spPr>
        <p:txBody>
          <a:bodyPr>
            <a:normAutofit fontScale="85714" lnSpcReduction="20000"/>
          </a:bodyPr>
          <a:lstStyle/>
          <a:p>
            <a:r>
              <a:rPr lang="en-US"/>
              <a:t>A Shell provides you with an interface to the Unix system.</a:t>
            </a:r>
          </a:p>
          <a:p>
            <a:endParaRPr lang="en-US"/>
          </a:p>
          <a:p>
            <a:r>
              <a:rPr lang="en-US"/>
              <a:t> It gathers input from you and executes programs based on that input. </a:t>
            </a:r>
          </a:p>
          <a:p>
            <a:endParaRPr lang="en-US"/>
          </a:p>
          <a:p>
            <a:r>
              <a:rPr lang="en-US"/>
              <a:t>When a program finishes executing, it displays that program's output.</a:t>
            </a:r>
          </a:p>
          <a:p>
            <a:r>
              <a:rPr lang="en-US"/>
              <a:t>Shell is an environment in which we can run our commands, programs, and shell scripts. </a:t>
            </a:r>
          </a:p>
          <a:p>
            <a:endParaRPr lang="en-US"/>
          </a:p>
          <a:p>
            <a:r>
              <a:rPr lang="en-US"/>
              <a:t>There are different flavors of a shell, just as there are different flavors of operating systems.</a:t>
            </a:r>
          </a:p>
          <a:p>
            <a:endParaRPr lang="en-US"/>
          </a:p>
          <a:p>
            <a:r>
              <a:rPr lang="en-US"/>
              <a:t> Each flavor of shell has its own set of recognized commands and functions.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8" name="Title 1048667"/>
          <p:cNvSpPr>
            <a:spLocks noGrp="1"/>
          </p:cNvSpPr>
          <p:nvPr>
            <p:ph type="title"/>
          </p:nvPr>
        </p:nvSpPr>
        <p:spPr>
          <a:xfrm>
            <a:off x="628649" y="-248640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Using Shell Variables</a:t>
            </a:r>
          </a:p>
        </p:txBody>
      </p:sp>
      <p:sp>
        <p:nvSpPr>
          <p:cNvPr id="1048669" name="Content Placeholder 1048668"/>
          <p:cNvSpPr>
            <a:spLocks noGrp="1"/>
          </p:cNvSpPr>
          <p:nvPr>
            <p:ph idx="1"/>
          </p:nvPr>
        </p:nvSpPr>
        <p:spPr>
          <a:xfrm>
            <a:off x="0" y="1076923"/>
            <a:ext cx="8899814" cy="5474028"/>
          </a:xfrm>
        </p:spPr>
        <p:txBody>
          <a:bodyPr>
            <a:normAutofit fontScale="96429" lnSpcReduction="20000"/>
          </a:bodyPr>
          <a:lstStyle/>
          <a:p>
            <a:r>
              <a:rPr lang="en-US" dirty="0"/>
              <a:t>Variable Names</a:t>
            </a:r>
          </a:p>
          <a:p>
            <a:r>
              <a:rPr lang="en-US" dirty="0"/>
              <a:t>The name of a variable can contain only letters (a to z or A to Z), numbers ( 0 to 9) or the underscore character ( _).</a:t>
            </a:r>
          </a:p>
          <a:p>
            <a:r>
              <a:rPr lang="en-US" dirty="0"/>
              <a:t>By convention, Unix shell variables will have their names in UPPERCASE</a:t>
            </a:r>
          </a:p>
          <a:p>
            <a:endParaRPr lang="en-US" dirty="0"/>
          </a:p>
          <a:p>
            <a:r>
              <a:rPr lang="en-US" dirty="0"/>
              <a:t>NAME="Zara Ali"</a:t>
            </a:r>
          </a:p>
          <a:p>
            <a:r>
              <a:rPr lang="en-US" dirty="0"/>
              <a:t>echo $NAME</a:t>
            </a:r>
          </a:p>
          <a:p>
            <a:endParaRPr lang="en-US" dirty="0"/>
          </a:p>
          <a:p>
            <a:r>
              <a:rPr lang="en-US" dirty="0"/>
              <a:t>The above script will produce the following value −</a:t>
            </a:r>
          </a:p>
          <a:p>
            <a:r>
              <a:rPr lang="en-US" dirty="0"/>
              <a:t>Zara Ali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0" name="Title 1048669"/>
          <p:cNvSpPr>
            <a:spLocks noGrp="1"/>
          </p:cNvSpPr>
          <p:nvPr>
            <p:ph type="title"/>
          </p:nvPr>
        </p:nvSpPr>
        <p:spPr>
          <a:xfrm>
            <a:off x="927389" y="2595187"/>
            <a:ext cx="7886700" cy="1325563"/>
          </a:xfrm>
        </p:spPr>
        <p:txBody>
          <a:bodyPr/>
          <a:lstStyle/>
          <a:p>
            <a:pPr algn="ctr"/>
            <a:r>
              <a:rPr lang="en-US" sz="5300" b="1">
                <a:solidFill>
                  <a:srgbClr val="3399FF"/>
                </a:solidFill>
              </a:rPr>
              <a:t>Special Variables</a:t>
            </a:r>
          </a:p>
        </p:txBody>
      </p:sp>
      <p:sp>
        <p:nvSpPr>
          <p:cNvPr id="1048671" name="Content Placeholder 1048670"/>
          <p:cNvSpPr>
            <a:spLocks noGrp="1"/>
          </p:cNvSpPr>
          <p:nvPr>
            <p:ph idx="1"/>
          </p:nvPr>
        </p:nvSpPr>
        <p:spPr>
          <a:xfrm>
            <a:off x="213012" y="1063680"/>
            <a:ext cx="8813679" cy="5714141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2" name="Title 104867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73" name="Content Placeholder 104867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86" name="Picture 2097185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775816" y="0"/>
            <a:ext cx="563985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04860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06" name="Content Placeholder 104860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0" name="Picture 2097159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1" y="0"/>
            <a:ext cx="8676408" cy="683908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Title 104867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75" name="Content Placeholder 104867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87" name="Picture 209718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334048" y="0"/>
            <a:ext cx="546953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Subtitle 1048675"/>
          <p:cNvSpPr>
            <a:spLocks noGrp="1"/>
          </p:cNvSpPr>
          <p:nvPr>
            <p:ph type="subTitle" idx="1"/>
          </p:nvPr>
        </p:nvSpPr>
        <p:spPr>
          <a:xfrm>
            <a:off x="519545" y="324818"/>
            <a:ext cx="8228301" cy="6308763"/>
          </a:xfrm>
        </p:spPr>
        <p:txBody>
          <a:bodyPr>
            <a:normAutofit fontScale="91667" lnSpcReduction="20000"/>
          </a:bodyPr>
          <a:lstStyle/>
          <a:p>
            <a:pPr algn="l"/>
            <a:r>
              <a:rPr lang="en-US"/>
              <a:t>#!/bin/sh</a:t>
            </a:r>
          </a:p>
          <a:p>
            <a:pPr algn="l"/>
            <a:r>
              <a:rPr lang="en-US"/>
              <a:t>echo "File Name: $0"</a:t>
            </a:r>
          </a:p>
          <a:p>
            <a:pPr algn="l"/>
            <a:r>
              <a:rPr lang="en-US"/>
              <a:t>echo "First Parameter : $1"</a:t>
            </a:r>
          </a:p>
          <a:p>
            <a:pPr algn="l"/>
            <a:r>
              <a:rPr lang="en-US"/>
              <a:t>echo "Second Parameter : $2"</a:t>
            </a:r>
          </a:p>
          <a:p>
            <a:pPr algn="l"/>
            <a:r>
              <a:rPr lang="en-US"/>
              <a:t>echo "Quoted Values: $@"</a:t>
            </a:r>
          </a:p>
          <a:p>
            <a:pPr algn="l"/>
            <a:r>
              <a:rPr lang="en-US"/>
              <a:t>echo "Quoted Values: $*"</a:t>
            </a:r>
          </a:p>
          <a:p>
            <a:pPr algn="l"/>
            <a:r>
              <a:rPr lang="en-US"/>
              <a:t>echo "Total Number of Parameters : $#"</a:t>
            </a:r>
          </a:p>
          <a:p>
            <a:pPr algn="l"/>
            <a:r>
              <a:rPr lang="en-US"/>
              <a:t>sample run for the above script −</a:t>
            </a:r>
          </a:p>
          <a:p>
            <a:pPr algn="l"/>
            <a:r>
              <a:rPr lang="en-US"/>
              <a:t>$./test.sh Zara Ali</a:t>
            </a:r>
          </a:p>
          <a:p>
            <a:pPr algn="l"/>
            <a:r>
              <a:rPr lang="en-US"/>
              <a:t>File Name : ./test.sh</a:t>
            </a:r>
          </a:p>
          <a:p>
            <a:pPr algn="l"/>
            <a:r>
              <a:rPr lang="en-US"/>
              <a:t>First Parameter : Zara</a:t>
            </a:r>
          </a:p>
          <a:p>
            <a:pPr algn="l"/>
            <a:r>
              <a:rPr lang="en-US"/>
              <a:t>Second Parameter : Ali</a:t>
            </a:r>
          </a:p>
          <a:p>
            <a:pPr algn="l"/>
            <a:r>
              <a:rPr lang="en-US"/>
              <a:t>Quoted Values: Zara Ali</a:t>
            </a:r>
          </a:p>
          <a:p>
            <a:pPr algn="l"/>
            <a:r>
              <a:rPr lang="en-US"/>
              <a:t>Quoted Values: Zara Ali</a:t>
            </a:r>
          </a:p>
          <a:p>
            <a:pPr algn="l"/>
            <a:r>
              <a:rPr lang="en-US"/>
              <a:t>Total Number of Parameters : 2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7" name="Title 1048676"/>
          <p:cNvSpPr>
            <a:spLocks noGrp="1"/>
          </p:cNvSpPr>
          <p:nvPr>
            <p:ph type="title"/>
          </p:nvPr>
        </p:nvSpPr>
        <p:spPr>
          <a:xfrm>
            <a:off x="628650" y="2675730"/>
            <a:ext cx="7886700" cy="1325563"/>
          </a:xfrm>
        </p:spPr>
        <p:txBody>
          <a:bodyPr/>
          <a:lstStyle/>
          <a:p>
            <a:pPr algn="ctr"/>
            <a:r>
              <a:rPr lang="en-US" sz="5000" b="1">
                <a:solidFill>
                  <a:srgbClr val="3399FF"/>
                </a:solidFill>
              </a:rPr>
              <a:t>Using Shell Arrays</a:t>
            </a:r>
          </a:p>
        </p:txBody>
      </p:sp>
      <p:sp>
        <p:nvSpPr>
          <p:cNvPr id="1048678" name="Content Placeholder 104867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9" name="Content Placeholder 1048678"/>
          <p:cNvSpPr>
            <a:spLocks noGrp="1"/>
          </p:cNvSpPr>
          <p:nvPr>
            <p:ph idx="1"/>
          </p:nvPr>
        </p:nvSpPr>
        <p:spPr>
          <a:xfrm>
            <a:off x="277956" y="404414"/>
            <a:ext cx="8653030" cy="6389053"/>
          </a:xfrm>
        </p:spPr>
        <p:txBody>
          <a:bodyPr/>
          <a:lstStyle/>
          <a:p>
            <a:r>
              <a:rPr lang="en-US"/>
              <a:t>Shell supports a different type of variable called an array variable. This can hold multiple values at the same time. </a:t>
            </a:r>
          </a:p>
          <a:p>
            <a:endParaRPr lang="en-US"/>
          </a:p>
          <a:p>
            <a:r>
              <a:rPr lang="en-US"/>
              <a:t>Arrays provide a method of grouping a set of variables. Instead of creating a new name for each variable that is required, you can use a single array variable that stores all the other variables.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All the naming rules discussed for Shell Variables would be applicable while naming arrays.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0" name="Subtitle 1048679"/>
          <p:cNvSpPr>
            <a:spLocks noGrp="1"/>
          </p:cNvSpPr>
          <p:nvPr>
            <p:ph type="subTitle" idx="1"/>
          </p:nvPr>
        </p:nvSpPr>
        <p:spPr>
          <a:xfrm>
            <a:off x="409141" y="350777"/>
            <a:ext cx="8474627" cy="6217909"/>
          </a:xfrm>
        </p:spPr>
        <p:txBody>
          <a:bodyPr/>
          <a:lstStyle/>
          <a:p>
            <a:pPr algn="l"/>
            <a:r>
              <a:rPr lang="en-US"/>
              <a:t>NAME[0]="Zara"</a:t>
            </a:r>
          </a:p>
          <a:p>
            <a:pPr algn="l"/>
            <a:r>
              <a:rPr lang="en-US"/>
              <a:t>NAME[1]="Qadir"</a:t>
            </a:r>
          </a:p>
          <a:p>
            <a:pPr algn="l"/>
            <a:r>
              <a:rPr lang="en-US"/>
              <a:t>NAME[2]="Mahnaz"</a:t>
            </a:r>
          </a:p>
          <a:p>
            <a:pPr algn="l"/>
            <a:r>
              <a:rPr lang="en-US"/>
              <a:t>NAME[3]="Ayan"</a:t>
            </a:r>
          </a:p>
          <a:p>
            <a:pPr algn="l"/>
            <a:r>
              <a:rPr lang="en-US"/>
              <a:t>NAME[4]="Daisy"</a:t>
            </a:r>
          </a:p>
          <a:p>
            <a:pPr algn="l"/>
            <a:r>
              <a:rPr lang="en-US"/>
              <a:t>echo "First Index: ${NAME[0]}"</a:t>
            </a:r>
          </a:p>
          <a:p>
            <a:pPr algn="l"/>
            <a:r>
              <a:rPr lang="en-US"/>
              <a:t>echo "Second Index: ${NAME[1]}"</a:t>
            </a:r>
          </a:p>
          <a:p>
            <a:pPr algn="l"/>
            <a:endParaRPr lang="en-US"/>
          </a:p>
          <a:p>
            <a:pPr algn="l"/>
            <a:r>
              <a:rPr lang="en-US"/>
              <a:t>$./test.sh</a:t>
            </a:r>
          </a:p>
          <a:p>
            <a:pPr algn="l"/>
            <a:r>
              <a:rPr lang="en-US"/>
              <a:t>First Index: Zara</a:t>
            </a:r>
          </a:p>
          <a:p>
            <a:pPr algn="l"/>
            <a:r>
              <a:rPr lang="en-US"/>
              <a:t>Second Index: Qadir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Subtitle 1048680"/>
          <p:cNvSpPr>
            <a:spLocks noGrp="1"/>
          </p:cNvSpPr>
          <p:nvPr>
            <p:ph type="subTitle" idx="1"/>
          </p:nvPr>
        </p:nvSpPr>
        <p:spPr>
          <a:xfrm>
            <a:off x="376669" y="396203"/>
            <a:ext cx="8410142" cy="6334720"/>
          </a:xfrm>
        </p:spPr>
        <p:txBody>
          <a:bodyPr/>
          <a:lstStyle/>
          <a:p>
            <a:pPr algn="l"/>
            <a:r>
              <a:rPr lang="en-US"/>
              <a:t>#!/bin/sh</a:t>
            </a:r>
          </a:p>
          <a:p>
            <a:pPr algn="l"/>
            <a:r>
              <a:rPr lang="en-US"/>
              <a:t>NAME[0]="Zara"</a:t>
            </a:r>
          </a:p>
          <a:p>
            <a:pPr algn="l"/>
            <a:r>
              <a:rPr lang="en-US"/>
              <a:t>NAME[1]="Qadir"</a:t>
            </a:r>
          </a:p>
          <a:p>
            <a:pPr algn="l"/>
            <a:r>
              <a:rPr lang="en-US"/>
              <a:t>NAME[2]="Mahnaz"</a:t>
            </a:r>
          </a:p>
          <a:p>
            <a:pPr algn="l"/>
            <a:r>
              <a:rPr lang="en-US"/>
              <a:t>NAME[3]="Ayan"</a:t>
            </a:r>
          </a:p>
          <a:p>
            <a:pPr algn="l"/>
            <a:r>
              <a:rPr lang="en-US"/>
              <a:t>NAME[4]="Daisy"</a:t>
            </a:r>
          </a:p>
          <a:p>
            <a:pPr algn="l"/>
            <a:r>
              <a:rPr lang="en-US"/>
              <a:t>echo "First Method: ${NAME[*]}"</a:t>
            </a:r>
          </a:p>
          <a:p>
            <a:pPr algn="l"/>
            <a:r>
              <a:rPr lang="en-US"/>
              <a:t>echo "Second Method: ${NAME[@]}"</a:t>
            </a:r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r>
              <a:rPr lang="en-US"/>
              <a:t>$./test.sh</a:t>
            </a:r>
          </a:p>
          <a:p>
            <a:pPr algn="l"/>
            <a:r>
              <a:rPr lang="en-US"/>
              <a:t>First Method: Zara Qadir Mahnaz Ayan Daisy</a:t>
            </a:r>
          </a:p>
          <a:p>
            <a:pPr algn="l"/>
            <a:r>
              <a:rPr lang="en-US"/>
              <a:t>Second Method: Zara Qadir Mahnaz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2" name="Title 1048681"/>
          <p:cNvSpPr>
            <a:spLocks noGrp="1"/>
          </p:cNvSpPr>
          <p:nvPr>
            <p:ph type="title"/>
          </p:nvPr>
        </p:nvSpPr>
        <p:spPr>
          <a:xfrm>
            <a:off x="628649" y="-270850"/>
            <a:ext cx="78867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Shell Basic Operators</a:t>
            </a:r>
          </a:p>
        </p:txBody>
      </p:sp>
      <p:sp>
        <p:nvSpPr>
          <p:cNvPr id="1048683" name="Content Placeholder 1048682"/>
          <p:cNvSpPr>
            <a:spLocks noGrp="1"/>
          </p:cNvSpPr>
          <p:nvPr>
            <p:ph idx="1"/>
          </p:nvPr>
        </p:nvSpPr>
        <p:spPr>
          <a:xfrm>
            <a:off x="284450" y="1054712"/>
            <a:ext cx="8776422" cy="5786559"/>
          </a:xfrm>
        </p:spPr>
        <p:txBody>
          <a:bodyPr/>
          <a:lstStyle/>
          <a:p>
            <a:r>
              <a:rPr lang="en-US"/>
              <a:t>There are various operators supported by each shell. </a:t>
            </a:r>
          </a:p>
          <a:p>
            <a:endParaRPr lang="en-US"/>
          </a:p>
          <a:p>
            <a:r>
              <a:rPr lang="en-US"/>
              <a:t>Basic operators</a:t>
            </a:r>
          </a:p>
          <a:p>
            <a:endParaRPr lang="en-US"/>
          </a:p>
          <a:p>
            <a:r>
              <a:rPr lang="en-US"/>
              <a:t>Arithmetic Operators</a:t>
            </a:r>
          </a:p>
          <a:p>
            <a:r>
              <a:rPr lang="en-US"/>
              <a:t>Relational Operators</a:t>
            </a:r>
          </a:p>
          <a:p>
            <a:r>
              <a:rPr lang="en-US"/>
              <a:t>Boolean Operators</a:t>
            </a:r>
          </a:p>
          <a:p>
            <a:r>
              <a:rPr lang="en-US"/>
              <a:t>String Operators</a:t>
            </a:r>
          </a:p>
          <a:p>
            <a:r>
              <a:rPr lang="en-US"/>
              <a:t>File Test Operators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Subtitle 1048683"/>
          <p:cNvSpPr>
            <a:spLocks noGrp="1"/>
          </p:cNvSpPr>
          <p:nvPr>
            <p:ph type="subTitle" idx="1"/>
          </p:nvPr>
        </p:nvSpPr>
        <p:spPr>
          <a:xfrm>
            <a:off x="0" y="487057"/>
            <a:ext cx="9069033" cy="6084617"/>
          </a:xfrm>
        </p:spPr>
        <p:txBody>
          <a:bodyPr/>
          <a:lstStyle/>
          <a:p>
            <a:pPr algn="l"/>
            <a:r>
              <a:rPr lang="en-US"/>
              <a:t>#!/bin/sh</a:t>
            </a:r>
          </a:p>
          <a:p>
            <a:pPr algn="l"/>
            <a:r>
              <a:rPr lang="en-US"/>
              <a:t>val=`expr 2 + 2`</a:t>
            </a:r>
          </a:p>
          <a:p>
            <a:pPr algn="l"/>
            <a:r>
              <a:rPr lang="en-US"/>
              <a:t>echo "Total value : $val"</a:t>
            </a:r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r>
              <a:rPr lang="en-US"/>
              <a:t>Total value : 4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5" name="Title 104868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86" name="Content Placeholder 104868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88" name="Picture 2097187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732282" y="0"/>
            <a:ext cx="5323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Title 104859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93" name="Content Placeholder 104859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5" name="Picture 209715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92153" y="0"/>
            <a:ext cx="535218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Title 104860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08" name="Content Placeholder 104860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1" name="Picture 2097160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4" y="0"/>
            <a:ext cx="8801838" cy="6872478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Title 104858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91" name="Content Placeholder 104859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4" name="Picture 209715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670707" y="0"/>
            <a:ext cx="625215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04858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89" name="Content Placeholder 104858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3" name="Picture 209715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45142" y="0"/>
            <a:ext cx="591600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Title 104858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87" name="Content Placeholder 104858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2" name="Picture 209715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21228" y="0"/>
            <a:ext cx="64560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itle 104860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10" name="Content Placeholder 104860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62" name="Picture 209716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72749" y="365125"/>
            <a:ext cx="7798502" cy="586654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itle 1048610"/>
          <p:cNvSpPr>
            <a:spLocks noGrp="1"/>
          </p:cNvSpPr>
          <p:nvPr>
            <p:ph type="title"/>
          </p:nvPr>
        </p:nvSpPr>
        <p:spPr>
          <a:xfrm>
            <a:off x="628650" y="-342973"/>
            <a:ext cx="7886700" cy="177133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3399FF"/>
                </a:solidFill>
              </a:rPr>
              <a:t> Unix</a:t>
            </a:r>
          </a:p>
        </p:txBody>
      </p:sp>
      <p:sp>
        <p:nvSpPr>
          <p:cNvPr id="1048612" name="Content Placeholder 1048611"/>
          <p:cNvSpPr>
            <a:spLocks noGrp="1"/>
          </p:cNvSpPr>
          <p:nvPr>
            <p:ph idx="1"/>
          </p:nvPr>
        </p:nvSpPr>
        <p:spPr>
          <a:xfrm>
            <a:off x="199123" y="879618"/>
            <a:ext cx="8745755" cy="5947764"/>
          </a:xfrm>
        </p:spPr>
        <p:txBody>
          <a:bodyPr>
            <a:normAutofit fontScale="92857" lnSpcReduction="20000"/>
          </a:bodyPr>
          <a:lstStyle/>
          <a:p>
            <a:r>
              <a:rPr lang="en-US" dirty="0"/>
              <a:t>Unix is also an operating system like Linux. It is an commercial OS.</a:t>
            </a:r>
          </a:p>
          <a:p>
            <a:endParaRPr lang="en-US" dirty="0"/>
          </a:p>
          <a:p>
            <a:r>
              <a:rPr lang="en-US" dirty="0"/>
              <a:t> It consists of three parts: </a:t>
            </a:r>
            <a:r>
              <a:rPr lang="en-US" dirty="0" err="1"/>
              <a:t>Kernal</a:t>
            </a:r>
            <a:r>
              <a:rPr lang="en-US" dirty="0"/>
              <a:t>, Shell and Programs.</a:t>
            </a:r>
          </a:p>
          <a:p>
            <a:endParaRPr lang="en-US" dirty="0"/>
          </a:p>
          <a:p>
            <a:r>
              <a:rPr lang="en-US" dirty="0"/>
              <a:t> Most of the Unix and Linux commands are similar in nature.</a:t>
            </a:r>
          </a:p>
          <a:p>
            <a:endParaRPr lang="en-US" dirty="0"/>
          </a:p>
          <a:p>
            <a:r>
              <a:rPr lang="en-US" dirty="0"/>
              <a:t>Users communicate with the kernel through a program known as the shell.</a:t>
            </a:r>
          </a:p>
          <a:p>
            <a:endParaRPr lang="en-US" dirty="0"/>
          </a:p>
          <a:p>
            <a:r>
              <a:rPr lang="en-US" dirty="0"/>
              <a:t> The shell is a command line interpreter; it translates commands entered by the user and converts them into a language that is understood by the kernel.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048612"/>
          <p:cNvSpPr>
            <a:spLocks noGrp="1"/>
          </p:cNvSpPr>
          <p:nvPr>
            <p:ph type="title"/>
          </p:nvPr>
        </p:nvSpPr>
        <p:spPr>
          <a:xfrm>
            <a:off x="764983" y="0"/>
            <a:ext cx="7750366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99FF"/>
                </a:solidFill>
              </a:rPr>
              <a:t>Linux</a:t>
            </a:r>
          </a:p>
        </p:txBody>
      </p:sp>
      <p:sp>
        <p:nvSpPr>
          <p:cNvPr id="1048614" name="Content Placeholder 1048613"/>
          <p:cNvSpPr>
            <a:spLocks noGrp="1"/>
          </p:cNvSpPr>
          <p:nvPr>
            <p:ph idx="1"/>
          </p:nvPr>
        </p:nvSpPr>
        <p:spPr>
          <a:xfrm>
            <a:off x="375370" y="1253330"/>
            <a:ext cx="8615532" cy="5551903"/>
          </a:xfrm>
        </p:spPr>
        <p:txBody>
          <a:bodyPr>
            <a:normAutofit fontScale="92857" lnSpcReduction="20000"/>
          </a:bodyPr>
          <a:lstStyle/>
          <a:p>
            <a:r>
              <a:rPr lang="en-US"/>
              <a:t>Linux is an open-source operating system like other operating systems such as Microsoft Windows, Apple Mac OS, iOS, Google android, etc.</a:t>
            </a:r>
          </a:p>
          <a:p>
            <a:endParaRPr lang="en-US"/>
          </a:p>
          <a:p>
            <a:r>
              <a:rPr lang="en-US"/>
              <a:t> Linux is around us since the mid-90s.</a:t>
            </a:r>
          </a:p>
          <a:p>
            <a:endParaRPr lang="en-US"/>
          </a:p>
          <a:p>
            <a:r>
              <a:rPr lang="en-US"/>
              <a:t> It can be used from wristwatches to supercomputers.</a:t>
            </a:r>
          </a:p>
          <a:p>
            <a:endParaRPr lang="en-US"/>
          </a:p>
          <a:p>
            <a:r>
              <a:rPr lang="en-US"/>
              <a:t> It is everywhere in our phones, laptops, PCs, cars and even in refrigerators. </a:t>
            </a:r>
          </a:p>
          <a:p>
            <a:endParaRPr lang="en-US"/>
          </a:p>
          <a:p>
            <a:r>
              <a:rPr lang="en-US"/>
              <a:t>It is very much famous among developers and normal computer users.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itle 1048614"/>
          <p:cNvSpPr>
            <a:spLocks noGrp="1"/>
          </p:cNvSpPr>
          <p:nvPr>
            <p:ph type="title"/>
          </p:nvPr>
        </p:nvSpPr>
        <p:spPr>
          <a:xfrm>
            <a:off x="115598" y="-218933"/>
            <a:ext cx="8854355" cy="1325563"/>
          </a:xfrm>
        </p:spPr>
        <p:txBody>
          <a:bodyPr/>
          <a:lstStyle/>
          <a:p>
            <a:pPr algn="ctr"/>
            <a:r>
              <a:rPr lang="en-US" sz="3400" dirty="0">
                <a:solidFill>
                  <a:srgbClr val="3399FF"/>
                </a:solidFill>
              </a:rPr>
              <a:t>Language used to  develop Unix &amp; Linux</a:t>
            </a:r>
          </a:p>
        </p:txBody>
      </p:sp>
      <p:sp>
        <p:nvSpPr>
          <p:cNvPr id="1048616" name="Content Placeholder 1048615"/>
          <p:cNvSpPr>
            <a:spLocks noGrp="1"/>
          </p:cNvSpPr>
          <p:nvPr>
            <p:ph idx="1"/>
          </p:nvPr>
        </p:nvSpPr>
        <p:spPr>
          <a:xfrm>
            <a:off x="115598" y="1106630"/>
            <a:ext cx="8763433" cy="5728111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The very first version of Unix was written in Assembly Language in the year 1969 and it was not until 1972 that Unix was rewritten in C (K&amp;R C to be precise), with some parts still in Assembly. </a:t>
            </a:r>
          </a:p>
          <a:p>
            <a:endParaRPr lang="en-US" dirty="0"/>
          </a:p>
          <a:p>
            <a:r>
              <a:rPr lang="en-US" dirty="0"/>
              <a:t>The reason for the persistent Assembly code was not the inability of C but the inability of machines and compilers of that time; compilers were bad at optimization and even a mini-second gained by using Assembly meant a thing.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971</Words>
  <Application>Microsoft Office PowerPoint</Application>
  <PresentationFormat>On-screen Show (4:3)</PresentationFormat>
  <Paragraphs>140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Unix</vt:lpstr>
      <vt:lpstr>Linux</vt:lpstr>
      <vt:lpstr>Language used to  develop Unix &amp; Linux</vt:lpstr>
      <vt:lpstr>PowerPoint Presentation</vt:lpstr>
      <vt:lpstr>PowerPoint Presentation</vt:lpstr>
      <vt:lpstr>Why use Linux?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Shells?</vt:lpstr>
      <vt:lpstr>Using Shell Variables</vt:lpstr>
      <vt:lpstr>Special Variables</vt:lpstr>
      <vt:lpstr>PowerPoint Presentation</vt:lpstr>
      <vt:lpstr>PowerPoint Presentation</vt:lpstr>
      <vt:lpstr>PowerPoint Presentation</vt:lpstr>
      <vt:lpstr>Using Shell Arrays</vt:lpstr>
      <vt:lpstr>PowerPoint Presentation</vt:lpstr>
      <vt:lpstr>PowerPoint Presentation</vt:lpstr>
      <vt:lpstr>PowerPoint Presentation</vt:lpstr>
      <vt:lpstr>Shell Basic Operators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RMX1925</dc:creator>
  <cp:lastModifiedBy>Geethanjali Anbalagan</cp:lastModifiedBy>
  <cp:revision>2</cp:revision>
  <dcterms:created xsi:type="dcterms:W3CDTF">2015-05-11T00:30:45Z</dcterms:created>
  <dcterms:modified xsi:type="dcterms:W3CDTF">2022-02-12T12:29:05Z</dcterms:modified>
</cp:coreProperties>
</file>